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4" autoAdjust="0"/>
    <p:restoredTop sz="94660"/>
  </p:normalViewPr>
  <p:slideViewPr>
    <p:cSldViewPr snapToGrid="0">
      <p:cViewPr varScale="1">
        <p:scale>
          <a:sx n="88" d="100"/>
          <a:sy n="88" d="100"/>
        </p:scale>
        <p:origin x="10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F0B5305-91F0-4737-B1F2-9614CA774635}" type="datetimeFigureOut">
              <a:rPr lang="en-GB" smtClean="0"/>
              <a:t>15/09/2021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926516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0B5305-91F0-4737-B1F2-9614CA774635}" type="datetimeFigureOut">
              <a:rPr lang="en-GB" smtClean="0"/>
              <a:t>15/09/2021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2553420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0B5305-91F0-4737-B1F2-9614CA774635}" type="datetimeFigureOut">
              <a:rPr lang="en-GB" smtClean="0"/>
              <a:t>15/09/2021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2444067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0B5305-91F0-4737-B1F2-9614CA774635}" type="datetimeFigureOut">
              <a:rPr lang="en-GB" smtClean="0"/>
              <a:t>15/09/2021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1589426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0B5305-91F0-4737-B1F2-9614CA774635}" type="datetimeFigureOut">
              <a:rPr lang="en-GB" smtClean="0"/>
              <a:t>15/09/2021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2034722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0B5305-91F0-4737-B1F2-9614CA774635}" type="datetimeFigureOut">
              <a:rPr lang="en-GB" smtClean="0"/>
              <a:t>15/09/2021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536419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0B5305-91F0-4737-B1F2-9614CA774635}" type="datetimeFigureOut">
              <a:rPr lang="en-GB" smtClean="0"/>
              <a:t>15/09/2021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4155126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F0B5305-91F0-4737-B1F2-9614CA774635}" type="datetimeFigureOut">
              <a:rPr lang="en-GB" smtClean="0"/>
              <a:t>15/09/2021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967569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0B5305-91F0-4737-B1F2-9614CA774635}" type="datetimeFigureOut">
              <a:rPr lang="en-GB" smtClean="0"/>
              <a:t>15/09/2021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300319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0B5305-91F0-4737-B1F2-9614CA774635}" type="datetimeFigureOut">
              <a:rPr lang="en-GB" smtClean="0"/>
              <a:t>15/09/2021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4011288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0B5305-91F0-4737-B1F2-9614CA774635}" type="datetimeFigureOut">
              <a:rPr lang="en-GB" smtClean="0"/>
              <a:t>15/09/2021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383FEF-3E82-4879-9559-F76BC58A47EB}" type="slidenum">
              <a:rPr lang="en-GB" smtClean="0"/>
              <a:t>‹#›</a:t>
            </a:fld>
            <a:endParaRPr lang="en-GB"/>
          </a:p>
        </p:txBody>
      </p:sp>
    </p:spTree>
    <p:extLst>
      <p:ext uri="{BB962C8B-B14F-4D97-AF65-F5344CB8AC3E}">
        <p14:creationId xmlns:p14="http://schemas.microsoft.com/office/powerpoint/2010/main" val="272043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0B5305-91F0-4737-B1F2-9614CA774635}" type="datetimeFigureOut">
              <a:rPr lang="en-GB" smtClean="0"/>
              <a:t>15/09/2021</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383FEF-3E82-4879-9559-F76BC58A47EB}" type="slidenum">
              <a:rPr lang="en-GB" smtClean="0"/>
              <a:t>‹#›</a:t>
            </a:fld>
            <a:endParaRPr lang="en-GB"/>
          </a:p>
        </p:txBody>
      </p:sp>
    </p:spTree>
    <p:extLst>
      <p:ext uri="{BB962C8B-B14F-4D97-AF65-F5344CB8AC3E}">
        <p14:creationId xmlns:p14="http://schemas.microsoft.com/office/powerpoint/2010/main" val="3983747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4953000" y="0"/>
            <a:ext cx="0" cy="6858000"/>
          </a:xfrm>
          <a:prstGeom prst="line">
            <a:avLst/>
          </a:prstGeom>
        </p:spPr>
        <p:style>
          <a:lnRef idx="1">
            <a:schemeClr val="dk1"/>
          </a:lnRef>
          <a:fillRef idx="0">
            <a:schemeClr val="dk1"/>
          </a:fillRef>
          <a:effectRef idx="0">
            <a:schemeClr val="dk1"/>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21171" y="1938992"/>
            <a:ext cx="2197608" cy="2938272"/>
          </a:xfrm>
          <a:prstGeom prst="rect">
            <a:avLst/>
          </a:prstGeom>
        </p:spPr>
      </p:pic>
      <p:sp>
        <p:nvSpPr>
          <p:cNvPr id="7" name="TextBox 6"/>
          <p:cNvSpPr txBox="1"/>
          <p:nvPr/>
        </p:nvSpPr>
        <p:spPr>
          <a:xfrm>
            <a:off x="5124450" y="0"/>
            <a:ext cx="4591050" cy="1938992"/>
          </a:xfrm>
          <a:prstGeom prst="rect">
            <a:avLst/>
          </a:prstGeom>
          <a:noFill/>
        </p:spPr>
        <p:txBody>
          <a:bodyPr wrap="square" rtlCol="0">
            <a:spAutoFit/>
          </a:bodyPr>
          <a:lstStyle/>
          <a:p>
            <a:pPr algn="ctr"/>
            <a:r>
              <a:rPr lang="en-GB" sz="4000" dirty="0">
                <a:latin typeface="SassoonPrimaryInfant" pitchFamily="2" charset="0"/>
              </a:rPr>
              <a:t>A</a:t>
            </a:r>
            <a:r>
              <a:rPr lang="en-GB" sz="4000" dirty="0" smtClean="0">
                <a:latin typeface="SassoonPrimaryInfant" pitchFamily="2" charset="0"/>
              </a:rPr>
              <a:t>utumn Term</a:t>
            </a:r>
          </a:p>
          <a:p>
            <a:pPr algn="ctr"/>
            <a:r>
              <a:rPr lang="en-GB" sz="4000" dirty="0" smtClean="0">
                <a:latin typeface="SassoonPrimaryInfant" pitchFamily="2" charset="0"/>
              </a:rPr>
              <a:t>2021</a:t>
            </a:r>
          </a:p>
          <a:p>
            <a:pPr algn="ctr"/>
            <a:r>
              <a:rPr lang="en-GB" sz="4000" dirty="0" smtClean="0">
                <a:latin typeface="SassoonPrimaryInfant" pitchFamily="2" charset="0"/>
              </a:rPr>
              <a:t>Year 6</a:t>
            </a:r>
            <a:endParaRPr lang="en-GB" sz="4000" dirty="0">
              <a:latin typeface="SassoonPrimaryInfant" pitchFamily="2" charset="0"/>
            </a:endParaRPr>
          </a:p>
        </p:txBody>
      </p:sp>
      <p:sp>
        <p:nvSpPr>
          <p:cNvPr id="8" name="TextBox 7"/>
          <p:cNvSpPr txBox="1"/>
          <p:nvPr/>
        </p:nvSpPr>
        <p:spPr>
          <a:xfrm>
            <a:off x="5029200" y="4893587"/>
            <a:ext cx="4781550" cy="1815882"/>
          </a:xfrm>
          <a:prstGeom prst="rect">
            <a:avLst/>
          </a:prstGeom>
          <a:noFill/>
        </p:spPr>
        <p:txBody>
          <a:bodyPr wrap="square" rtlCol="0">
            <a:spAutoFit/>
          </a:bodyPr>
          <a:lstStyle/>
          <a:p>
            <a:r>
              <a:rPr lang="en-GB" sz="1600" dirty="0" smtClean="0">
                <a:latin typeface="SassoonPrimaryInfant" pitchFamily="2" charset="0"/>
              </a:rPr>
              <a:t>Dear Parents/ Carers, we would like to welcome you to Year 6. This booklet will outline some of the routines and procedures that take place in Year 6. Additionally, the booklet will explain some of the subjects we will be looking at this term. If you have any questions, please feel free to speak to us.</a:t>
            </a:r>
          </a:p>
          <a:p>
            <a:r>
              <a:rPr lang="en-GB" sz="1600" dirty="0" smtClean="0">
                <a:latin typeface="SassoonPrimaryInfant" pitchFamily="2" charset="0"/>
              </a:rPr>
              <a:t>Mrs Horner and Mr Martin.</a:t>
            </a:r>
          </a:p>
        </p:txBody>
      </p:sp>
      <p:graphicFrame>
        <p:nvGraphicFramePr>
          <p:cNvPr id="2" name="Table 1"/>
          <p:cNvGraphicFramePr>
            <a:graphicFrameLocks noGrp="1"/>
          </p:cNvGraphicFramePr>
          <p:nvPr>
            <p:extLst>
              <p:ext uri="{D42A27DB-BD31-4B8C-83A1-F6EECF244321}">
                <p14:modId xmlns:p14="http://schemas.microsoft.com/office/powerpoint/2010/main" val="3405055819"/>
              </p:ext>
            </p:extLst>
          </p:nvPr>
        </p:nvGraphicFramePr>
        <p:xfrm>
          <a:off x="324982" y="380226"/>
          <a:ext cx="4419599" cy="4891873"/>
        </p:xfrm>
        <a:graphic>
          <a:graphicData uri="http://schemas.openxmlformats.org/drawingml/2006/table">
            <a:tbl>
              <a:tblPr firstRow="1" bandRow="1">
                <a:tableStyleId>{5940675A-B579-460E-94D1-54222C63F5DA}</a:tableStyleId>
              </a:tblPr>
              <a:tblGrid>
                <a:gridCol w="1692675">
                  <a:extLst>
                    <a:ext uri="{9D8B030D-6E8A-4147-A177-3AD203B41FA5}">
                      <a16:colId xmlns:a16="http://schemas.microsoft.com/office/drawing/2014/main" val="581993822"/>
                    </a:ext>
                  </a:extLst>
                </a:gridCol>
                <a:gridCol w="2726924">
                  <a:extLst>
                    <a:ext uri="{9D8B030D-6E8A-4147-A177-3AD203B41FA5}">
                      <a16:colId xmlns:a16="http://schemas.microsoft.com/office/drawing/2014/main" val="3632478534"/>
                    </a:ext>
                  </a:extLst>
                </a:gridCol>
              </a:tblGrid>
              <a:tr h="952271">
                <a:tc>
                  <a:txBody>
                    <a:bodyPr/>
                    <a:lstStyle/>
                    <a:p>
                      <a:pPr algn="ctr"/>
                      <a:r>
                        <a:rPr lang="en-GB" sz="2000" b="1" dirty="0" smtClean="0"/>
                        <a:t>Days of the week</a:t>
                      </a:r>
                      <a:endParaRPr lang="en-GB" sz="2000" b="1" dirty="0"/>
                    </a:p>
                  </a:txBody>
                  <a:tcPr anchor="ctr">
                    <a:solidFill>
                      <a:schemeClr val="bg2">
                        <a:lumMod val="90000"/>
                      </a:schemeClr>
                    </a:solidFill>
                  </a:tcPr>
                </a:tc>
                <a:tc>
                  <a:txBody>
                    <a:bodyPr/>
                    <a:lstStyle/>
                    <a:p>
                      <a:pPr algn="ctr"/>
                      <a:r>
                        <a:rPr lang="en-GB" sz="2000" b="1" dirty="0" smtClean="0"/>
                        <a:t>Things to remember</a:t>
                      </a:r>
                      <a:endParaRPr lang="en-GB" sz="2000" b="1" dirty="0"/>
                    </a:p>
                  </a:txBody>
                  <a:tcPr anchor="ctr">
                    <a:solidFill>
                      <a:schemeClr val="bg2">
                        <a:lumMod val="90000"/>
                      </a:schemeClr>
                    </a:solidFill>
                  </a:tcPr>
                </a:tc>
                <a:extLst>
                  <a:ext uri="{0D108BD9-81ED-4DB2-BD59-A6C34878D82A}">
                    <a16:rowId xmlns:a16="http://schemas.microsoft.com/office/drawing/2014/main" val="1673945482"/>
                  </a:ext>
                </a:extLst>
              </a:tr>
              <a:tr h="501986">
                <a:tc>
                  <a:txBody>
                    <a:bodyPr/>
                    <a:lstStyle/>
                    <a:p>
                      <a:pPr algn="ctr"/>
                      <a:r>
                        <a:rPr lang="en-GB" b="1" dirty="0" smtClean="0"/>
                        <a:t>Monday</a:t>
                      </a:r>
                    </a:p>
                  </a:txBody>
                  <a:tcPr anchor="ctr"/>
                </a:tc>
                <a:tc>
                  <a:txBody>
                    <a:bodyPr/>
                    <a:lstStyle/>
                    <a:p>
                      <a:pPr algn="l"/>
                      <a:r>
                        <a:rPr lang="en-GB" sz="1400" baseline="0" dirty="0" smtClean="0"/>
                        <a:t>PE – River Tamar (Mr Martin)</a:t>
                      </a:r>
                    </a:p>
                  </a:txBody>
                  <a:tcPr anchor="ctr"/>
                </a:tc>
                <a:extLst>
                  <a:ext uri="{0D108BD9-81ED-4DB2-BD59-A6C34878D82A}">
                    <a16:rowId xmlns:a16="http://schemas.microsoft.com/office/drawing/2014/main" val="829585335"/>
                  </a:ext>
                </a:extLst>
              </a:tr>
              <a:tr h="523956">
                <a:tc>
                  <a:txBody>
                    <a:bodyPr/>
                    <a:lstStyle/>
                    <a:p>
                      <a:pPr algn="ctr"/>
                      <a:r>
                        <a:rPr lang="en-GB" b="1" dirty="0" smtClean="0"/>
                        <a:t>Tuesday</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t>PE kit</a:t>
                      </a:r>
                      <a:r>
                        <a:rPr lang="en-GB" sz="1400" baseline="0" dirty="0" smtClean="0"/>
                        <a:t> – River </a:t>
                      </a:r>
                      <a:r>
                        <a:rPr lang="en-GB" sz="1400" baseline="0" dirty="0" err="1" smtClean="0"/>
                        <a:t>Valency</a:t>
                      </a:r>
                      <a:r>
                        <a:rPr lang="en-GB" sz="1400" baseline="0" dirty="0" smtClean="0"/>
                        <a:t> </a:t>
                      </a:r>
                      <a:r>
                        <a:rPr lang="en-GB" sz="1400" baseline="0" dirty="0" smtClean="0"/>
                        <a:t>(Mrs Horner)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t>Homework folders handed in.</a:t>
                      </a:r>
                    </a:p>
                  </a:txBody>
                  <a:tcPr anchor="ctr"/>
                </a:tc>
                <a:extLst>
                  <a:ext uri="{0D108BD9-81ED-4DB2-BD59-A6C34878D82A}">
                    <a16:rowId xmlns:a16="http://schemas.microsoft.com/office/drawing/2014/main" val="3900410302"/>
                  </a:ext>
                </a:extLst>
              </a:tr>
              <a:tr h="914399">
                <a:tc>
                  <a:txBody>
                    <a:bodyPr/>
                    <a:lstStyle/>
                    <a:p>
                      <a:pPr algn="ctr"/>
                      <a:r>
                        <a:rPr lang="en-GB" b="1" dirty="0" smtClean="0"/>
                        <a:t>Wednesday</a:t>
                      </a:r>
                    </a:p>
                  </a:txBody>
                  <a:tcPr anchor="ctr"/>
                </a:tc>
                <a:tc>
                  <a:txBody>
                    <a:bodyPr/>
                    <a:lstStyle/>
                    <a:p>
                      <a:pPr algn="ctr"/>
                      <a:r>
                        <a:rPr lang="en-GB" sz="1400" dirty="0" smtClean="0"/>
                        <a:t>Spelling Test</a:t>
                      </a:r>
                    </a:p>
                    <a:p>
                      <a:pPr algn="ctr"/>
                      <a:r>
                        <a:rPr lang="en-GB" sz="1400" dirty="0" smtClean="0"/>
                        <a:t>Times</a:t>
                      </a:r>
                      <a:r>
                        <a:rPr lang="en-GB" sz="1400" baseline="0" dirty="0" smtClean="0"/>
                        <a:t> Tables Test</a:t>
                      </a:r>
                      <a:endParaRPr lang="en-GB" sz="1400" dirty="0"/>
                    </a:p>
                  </a:txBody>
                  <a:tcPr anchor="ctr"/>
                </a:tc>
                <a:extLst>
                  <a:ext uri="{0D108BD9-81ED-4DB2-BD59-A6C34878D82A}">
                    <a16:rowId xmlns:a16="http://schemas.microsoft.com/office/drawing/2014/main" val="593542853"/>
                  </a:ext>
                </a:extLst>
              </a:tr>
              <a:tr h="1151617">
                <a:tc>
                  <a:txBody>
                    <a:bodyPr/>
                    <a:lstStyle/>
                    <a:p>
                      <a:pPr algn="ctr"/>
                      <a:r>
                        <a:rPr lang="en-GB" b="1" dirty="0" smtClean="0"/>
                        <a:t>Thursday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smtClean="0"/>
                        <a:t>New homework and spellings given out</a:t>
                      </a:r>
                      <a:endParaRPr lang="en-GB" sz="1400" dirty="0"/>
                    </a:p>
                  </a:txBody>
                  <a:tcPr anchor="ctr"/>
                </a:tc>
                <a:extLst>
                  <a:ext uri="{0D108BD9-81ED-4DB2-BD59-A6C34878D82A}">
                    <a16:rowId xmlns:a16="http://schemas.microsoft.com/office/drawing/2014/main" val="990023838"/>
                  </a:ext>
                </a:extLst>
              </a:tr>
              <a:tr h="492828">
                <a:tc>
                  <a:txBody>
                    <a:bodyPr/>
                    <a:lstStyle/>
                    <a:p>
                      <a:pPr algn="ctr"/>
                      <a:r>
                        <a:rPr lang="en-GB" b="1" dirty="0" smtClean="0"/>
                        <a:t>Friday</a:t>
                      </a:r>
                    </a:p>
                    <a:p>
                      <a:pPr algn="ctr"/>
                      <a:endParaRPr lang="en-GB" b="0" dirty="0"/>
                    </a:p>
                  </a:txBody>
                  <a:tcPr anchor="ctr"/>
                </a:tc>
                <a:tc>
                  <a:txBody>
                    <a:bodyPr/>
                    <a:lstStyle/>
                    <a:p>
                      <a:pPr algn="ctr"/>
                      <a:r>
                        <a:rPr lang="en-GB" sz="1400" dirty="0" smtClean="0"/>
                        <a:t>Star</a:t>
                      </a:r>
                      <a:r>
                        <a:rPr lang="en-GB" sz="1400" baseline="0" dirty="0" smtClean="0"/>
                        <a:t> learner of the week celebrated</a:t>
                      </a:r>
                      <a:endParaRPr lang="en-GB" sz="1400" dirty="0"/>
                    </a:p>
                  </a:txBody>
                  <a:tcPr anchor="ctr"/>
                </a:tc>
                <a:extLst>
                  <a:ext uri="{0D108BD9-81ED-4DB2-BD59-A6C34878D82A}">
                    <a16:rowId xmlns:a16="http://schemas.microsoft.com/office/drawing/2014/main" val="2517784914"/>
                  </a:ext>
                </a:extLst>
              </a:tr>
            </a:tbl>
          </a:graphicData>
        </a:graphic>
      </p:graphicFrame>
      <p:sp>
        <p:nvSpPr>
          <p:cNvPr id="3" name="TextBox 2"/>
          <p:cNvSpPr txBox="1"/>
          <p:nvPr/>
        </p:nvSpPr>
        <p:spPr>
          <a:xfrm>
            <a:off x="324982" y="5386030"/>
            <a:ext cx="4458097" cy="1323439"/>
          </a:xfrm>
          <a:prstGeom prst="rect">
            <a:avLst/>
          </a:prstGeom>
          <a:noFill/>
        </p:spPr>
        <p:txBody>
          <a:bodyPr wrap="square" rtlCol="0">
            <a:spAutoFit/>
          </a:bodyPr>
          <a:lstStyle/>
          <a:p>
            <a:r>
              <a:rPr lang="en-GB" sz="1600" dirty="0" smtClean="0"/>
              <a:t>P.S. </a:t>
            </a:r>
            <a:r>
              <a:rPr lang="en-GB" sz="1600" dirty="0"/>
              <a:t>Thank you for all of your support at home in making </a:t>
            </a:r>
            <a:r>
              <a:rPr lang="en-GB" sz="1600" dirty="0" smtClean="0"/>
              <a:t>our first two weeks in Year 6 so </a:t>
            </a:r>
            <a:r>
              <a:rPr lang="en-GB" sz="1600" dirty="0"/>
              <a:t>successful</a:t>
            </a:r>
            <a:r>
              <a:rPr lang="en-GB" sz="1600" dirty="0" smtClean="0"/>
              <a:t>. Support with reading and homework regularly at home will really help with both this year, and with helping to prepare your child for next year.  </a:t>
            </a:r>
            <a:endParaRPr lang="en-GB" sz="1600" dirty="0"/>
          </a:p>
        </p:txBody>
      </p:sp>
    </p:spTree>
    <p:extLst>
      <p:ext uri="{BB962C8B-B14F-4D97-AF65-F5344CB8AC3E}">
        <p14:creationId xmlns:p14="http://schemas.microsoft.com/office/powerpoint/2010/main" val="2371426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2">
            <a:lum bright="70000" contrast="-70000"/>
          </a:blip>
          <a:srcRect l="51606" t="23689" r="2826" b="13811"/>
          <a:stretch/>
        </p:blipFill>
        <p:spPr>
          <a:xfrm>
            <a:off x="2517991" y="1117569"/>
            <a:ext cx="2086665" cy="1609122"/>
          </a:xfrm>
          <a:prstGeom prst="rect">
            <a:avLst/>
          </a:prstGeom>
        </p:spPr>
      </p:pic>
      <p:cxnSp>
        <p:nvCxnSpPr>
          <p:cNvPr id="5" name="Straight Connector 4"/>
          <p:cNvCxnSpPr/>
          <p:nvPr/>
        </p:nvCxnSpPr>
        <p:spPr>
          <a:xfrm>
            <a:off x="4953000" y="-38100"/>
            <a:ext cx="0" cy="6858000"/>
          </a:xfrm>
          <a:prstGeom prst="line">
            <a:avLst/>
          </a:prstGeom>
        </p:spPr>
        <p:style>
          <a:lnRef idx="1">
            <a:schemeClr val="dk1"/>
          </a:lnRef>
          <a:fillRef idx="0">
            <a:schemeClr val="dk1"/>
          </a:fillRef>
          <a:effectRef idx="0">
            <a:schemeClr val="dk1"/>
          </a:effectRef>
          <a:fontRef idx="minor">
            <a:schemeClr val="tx1"/>
          </a:fontRef>
        </p:style>
      </p:cxnSp>
      <p:sp>
        <p:nvSpPr>
          <p:cNvPr id="2" name="TextBox 1"/>
          <p:cNvSpPr txBox="1"/>
          <p:nvPr/>
        </p:nvSpPr>
        <p:spPr>
          <a:xfrm>
            <a:off x="209550" y="126712"/>
            <a:ext cx="3562350" cy="492443"/>
          </a:xfrm>
          <a:prstGeom prst="rect">
            <a:avLst/>
          </a:prstGeom>
          <a:noFill/>
        </p:spPr>
        <p:txBody>
          <a:bodyPr wrap="square" rtlCol="0">
            <a:spAutoFit/>
          </a:bodyPr>
          <a:lstStyle/>
          <a:p>
            <a:r>
              <a:rPr lang="en-GB" sz="2600" b="1" dirty="0" smtClean="0">
                <a:latin typeface="SassoonPrimaryInfant" pitchFamily="2" charset="0"/>
              </a:rPr>
              <a:t>English:</a:t>
            </a:r>
            <a:endParaRPr lang="en-GB" sz="2600" b="1" dirty="0">
              <a:latin typeface="SassoonPrimaryInfant" pitchFamily="2" charset="0"/>
            </a:endParaRPr>
          </a:p>
        </p:txBody>
      </p:sp>
      <p:sp>
        <p:nvSpPr>
          <p:cNvPr id="4" name="TextBox 3"/>
          <p:cNvSpPr txBox="1"/>
          <p:nvPr/>
        </p:nvSpPr>
        <p:spPr>
          <a:xfrm>
            <a:off x="209550" y="2342737"/>
            <a:ext cx="3562350" cy="492443"/>
          </a:xfrm>
          <a:prstGeom prst="rect">
            <a:avLst/>
          </a:prstGeom>
          <a:noFill/>
        </p:spPr>
        <p:txBody>
          <a:bodyPr wrap="square" rtlCol="0">
            <a:spAutoFit/>
          </a:bodyPr>
          <a:lstStyle/>
          <a:p>
            <a:r>
              <a:rPr lang="en-GB" sz="2600" b="1" dirty="0" smtClean="0">
                <a:latin typeface="SassoonPrimaryInfant" pitchFamily="2" charset="0"/>
              </a:rPr>
              <a:t>Maths:</a:t>
            </a:r>
            <a:endParaRPr lang="en-GB" sz="2600" b="1" dirty="0">
              <a:latin typeface="SassoonPrimaryInfant" pitchFamily="2" charset="0"/>
            </a:endParaRPr>
          </a:p>
        </p:txBody>
      </p:sp>
      <p:sp>
        <p:nvSpPr>
          <p:cNvPr id="7" name="TextBox 6"/>
          <p:cNvSpPr txBox="1"/>
          <p:nvPr/>
        </p:nvSpPr>
        <p:spPr>
          <a:xfrm>
            <a:off x="209550" y="4209265"/>
            <a:ext cx="4552950" cy="2446824"/>
          </a:xfrm>
          <a:prstGeom prst="rect">
            <a:avLst/>
          </a:prstGeom>
          <a:noFill/>
        </p:spPr>
        <p:txBody>
          <a:bodyPr wrap="square" rtlCol="0">
            <a:spAutoFit/>
          </a:bodyPr>
          <a:lstStyle/>
          <a:p>
            <a:r>
              <a:rPr lang="en-GB" b="1" u="sng" dirty="0" smtClean="0"/>
              <a:t>Things to remember:</a:t>
            </a:r>
          </a:p>
          <a:p>
            <a:pPr marL="285750" indent="-285750">
              <a:buFont typeface="Arial" panose="020B0604020202020204" pitchFamily="34" charset="0"/>
              <a:buChar char="•"/>
            </a:pPr>
            <a:r>
              <a:rPr lang="en-GB" sz="1500" dirty="0" smtClean="0"/>
              <a:t>Children are expected to read, and record this in their reading records at least 5x a week.</a:t>
            </a:r>
          </a:p>
          <a:p>
            <a:pPr marL="285750" indent="-285750">
              <a:buFont typeface="Arial" panose="020B0604020202020204" pitchFamily="34" charset="0"/>
              <a:buChar char="•"/>
            </a:pPr>
            <a:r>
              <a:rPr lang="en-GB" sz="1500" dirty="0" smtClean="0"/>
              <a:t>Spellings and homework are given out on a Thursday, and expected back the following Tuesday. The spellings need to be written out on the sheet and learnt. A Maths sheet will also be given out to be completed as part of the homework.</a:t>
            </a:r>
          </a:p>
          <a:p>
            <a:pPr marL="285750" indent="-285750">
              <a:buFont typeface="Arial" panose="020B0604020202020204" pitchFamily="34" charset="0"/>
              <a:buChar char="•"/>
            </a:pPr>
            <a:r>
              <a:rPr lang="en-GB" sz="1500" dirty="0" smtClean="0"/>
              <a:t>Spelling </a:t>
            </a:r>
            <a:r>
              <a:rPr lang="en-GB" sz="1500" dirty="0"/>
              <a:t>t</a:t>
            </a:r>
            <a:r>
              <a:rPr lang="en-GB" sz="1500" dirty="0" smtClean="0"/>
              <a:t>ests and Times Tables tests are on the following Wednesday.</a:t>
            </a:r>
          </a:p>
        </p:txBody>
      </p:sp>
      <p:graphicFrame>
        <p:nvGraphicFramePr>
          <p:cNvPr id="8" name="Table 7"/>
          <p:cNvGraphicFramePr>
            <a:graphicFrameLocks noGrp="1"/>
          </p:cNvGraphicFramePr>
          <p:nvPr>
            <p:extLst>
              <p:ext uri="{D42A27DB-BD31-4B8C-83A1-F6EECF244321}">
                <p14:modId xmlns:p14="http://schemas.microsoft.com/office/powerpoint/2010/main" val="3673291062"/>
              </p:ext>
            </p:extLst>
          </p:nvPr>
        </p:nvGraphicFramePr>
        <p:xfrm>
          <a:off x="5143500" y="300284"/>
          <a:ext cx="4610100" cy="5376616"/>
        </p:xfrm>
        <a:graphic>
          <a:graphicData uri="http://schemas.openxmlformats.org/drawingml/2006/table">
            <a:tbl>
              <a:tblPr firstRow="1" bandRow="1">
                <a:tableStyleId>{5940675A-B579-460E-94D1-54222C63F5DA}</a:tableStyleId>
              </a:tblPr>
              <a:tblGrid>
                <a:gridCol w="1009650">
                  <a:extLst>
                    <a:ext uri="{9D8B030D-6E8A-4147-A177-3AD203B41FA5}">
                      <a16:colId xmlns:a16="http://schemas.microsoft.com/office/drawing/2014/main" val="3614265416"/>
                    </a:ext>
                  </a:extLst>
                </a:gridCol>
                <a:gridCol w="3600450">
                  <a:extLst>
                    <a:ext uri="{9D8B030D-6E8A-4147-A177-3AD203B41FA5}">
                      <a16:colId xmlns:a16="http://schemas.microsoft.com/office/drawing/2014/main" val="111058428"/>
                    </a:ext>
                  </a:extLst>
                </a:gridCol>
              </a:tblGrid>
              <a:tr h="493748">
                <a:tc gridSpan="2">
                  <a:txBody>
                    <a:bodyPr/>
                    <a:lstStyle/>
                    <a:p>
                      <a:pPr algn="ctr"/>
                      <a:r>
                        <a:rPr lang="en-GB" sz="2400" dirty="0" smtClean="0"/>
                        <a:t>Year</a:t>
                      </a:r>
                      <a:r>
                        <a:rPr lang="en-GB" sz="2400" baseline="0" dirty="0" smtClean="0"/>
                        <a:t> 6 Autumn Curriculum </a:t>
                      </a:r>
                      <a:endParaRPr lang="en-GB" sz="2400" dirty="0"/>
                    </a:p>
                  </a:txBody>
                  <a:tcPr/>
                </a:tc>
                <a:tc hMerge="1">
                  <a:txBody>
                    <a:bodyPr/>
                    <a:lstStyle/>
                    <a:p>
                      <a:endParaRPr lang="en-GB" dirty="0"/>
                    </a:p>
                  </a:txBody>
                  <a:tcPr/>
                </a:tc>
                <a:extLst>
                  <a:ext uri="{0D108BD9-81ED-4DB2-BD59-A6C34878D82A}">
                    <a16:rowId xmlns:a16="http://schemas.microsoft.com/office/drawing/2014/main" val="1347635142"/>
                  </a:ext>
                </a:extLst>
              </a:tr>
              <a:tr h="493748">
                <a:tc>
                  <a:txBody>
                    <a:bodyPr/>
                    <a:lstStyle/>
                    <a:p>
                      <a:pPr algn="ctr"/>
                      <a:r>
                        <a:rPr lang="en-GB" sz="1200" dirty="0" smtClean="0"/>
                        <a:t>Topic</a:t>
                      </a:r>
                      <a:endParaRPr lang="en-GB" sz="1200" dirty="0"/>
                    </a:p>
                  </a:txBody>
                  <a:tcPr anchor="ctr"/>
                </a:tc>
                <a:tc>
                  <a:txBody>
                    <a:bodyPr/>
                    <a:lstStyle/>
                    <a:p>
                      <a:r>
                        <a:rPr lang="en-GB" sz="1200" dirty="0" smtClean="0"/>
                        <a:t>This term,</a:t>
                      </a:r>
                      <a:r>
                        <a:rPr lang="en-GB" sz="1200" baseline="0" dirty="0" smtClean="0"/>
                        <a:t> our topic is ‘Heroes of the Victorian and Edwardian era’. This will include looking at explorers, scientists and instigators of social movements. We will also be using Art to explore our topic further. </a:t>
                      </a:r>
                      <a:endParaRPr lang="en-GB" sz="1200" dirty="0"/>
                    </a:p>
                  </a:txBody>
                  <a:tcPr/>
                </a:tc>
                <a:extLst>
                  <a:ext uri="{0D108BD9-81ED-4DB2-BD59-A6C34878D82A}">
                    <a16:rowId xmlns:a16="http://schemas.microsoft.com/office/drawing/2014/main" val="3814132626"/>
                  </a:ext>
                </a:extLst>
              </a:tr>
              <a:tr h="493748">
                <a:tc>
                  <a:txBody>
                    <a:bodyPr/>
                    <a:lstStyle/>
                    <a:p>
                      <a:pPr algn="ctr"/>
                      <a:r>
                        <a:rPr lang="en-GB" sz="1200" dirty="0" smtClean="0"/>
                        <a:t>Science</a:t>
                      </a:r>
                      <a:endParaRPr lang="en-GB" sz="1200" dirty="0"/>
                    </a:p>
                  </a:txBody>
                  <a:tcPr anchor="ctr"/>
                </a:tc>
                <a:tc>
                  <a:txBody>
                    <a:bodyPr/>
                    <a:lstStyle/>
                    <a:p>
                      <a:r>
                        <a:rPr lang="en-GB" sz="1200" dirty="0" smtClean="0"/>
                        <a:t>In</a:t>
                      </a:r>
                      <a:r>
                        <a:rPr lang="en-GB" sz="1200" baseline="0" dirty="0" smtClean="0"/>
                        <a:t> Science this term we will be learning about Electricity in the first half term and about Light in the second half term. </a:t>
                      </a:r>
                      <a:endParaRPr lang="en-GB" sz="1200" dirty="0"/>
                    </a:p>
                  </a:txBody>
                  <a:tcPr/>
                </a:tc>
                <a:extLst>
                  <a:ext uri="{0D108BD9-81ED-4DB2-BD59-A6C34878D82A}">
                    <a16:rowId xmlns:a16="http://schemas.microsoft.com/office/drawing/2014/main" val="2860408101"/>
                  </a:ext>
                </a:extLst>
              </a:tr>
              <a:tr h="493748">
                <a:tc>
                  <a:txBody>
                    <a:bodyPr/>
                    <a:lstStyle/>
                    <a:p>
                      <a:pPr algn="ctr"/>
                      <a:r>
                        <a:rPr lang="en-GB" sz="1200" dirty="0" smtClean="0"/>
                        <a:t>PE</a:t>
                      </a:r>
                      <a:endParaRPr lang="en-GB" sz="1200" dirty="0"/>
                    </a:p>
                  </a:txBody>
                  <a:tcPr anchor="ctr"/>
                </a:tc>
                <a:tc>
                  <a:txBody>
                    <a:bodyPr/>
                    <a:lstStyle/>
                    <a:p>
                      <a:r>
                        <a:rPr lang="en-GB" sz="1200" dirty="0" smtClean="0"/>
                        <a:t>Year 6 will</a:t>
                      </a:r>
                      <a:r>
                        <a:rPr lang="en-GB" sz="1200" baseline="0" dirty="0" smtClean="0"/>
                        <a:t> be improving our basketball and hockey skills for outdoor physical activities, and developing gymnastic and dance skills indoors.</a:t>
                      </a:r>
                      <a:endParaRPr lang="en-GB" sz="1200" dirty="0"/>
                    </a:p>
                  </a:txBody>
                  <a:tcPr/>
                </a:tc>
                <a:extLst>
                  <a:ext uri="{0D108BD9-81ED-4DB2-BD59-A6C34878D82A}">
                    <a16:rowId xmlns:a16="http://schemas.microsoft.com/office/drawing/2014/main" val="3818779254"/>
                  </a:ext>
                </a:extLst>
              </a:tr>
              <a:tr h="493748">
                <a:tc>
                  <a:txBody>
                    <a:bodyPr/>
                    <a:lstStyle/>
                    <a:p>
                      <a:pPr algn="ctr"/>
                      <a:r>
                        <a:rPr lang="en-GB" sz="1200" dirty="0" smtClean="0"/>
                        <a:t>PSHE</a:t>
                      </a:r>
                    </a:p>
                  </a:txBody>
                  <a:tcPr anchor="ctr"/>
                </a:tc>
                <a:tc>
                  <a:txBody>
                    <a:bodyPr/>
                    <a:lstStyle/>
                    <a:p>
                      <a:r>
                        <a:rPr lang="en-GB" sz="1200" dirty="0" smtClean="0"/>
                        <a:t>PSHE this term will focus on children's</a:t>
                      </a:r>
                      <a:r>
                        <a:rPr lang="en-GB" sz="1200" baseline="0" dirty="0" smtClean="0"/>
                        <a:t> understanding of respect and staying safe both online and in the world around them. </a:t>
                      </a:r>
                      <a:endParaRPr lang="en-GB" sz="1200" dirty="0"/>
                    </a:p>
                  </a:txBody>
                  <a:tcPr/>
                </a:tc>
                <a:extLst>
                  <a:ext uri="{0D108BD9-81ED-4DB2-BD59-A6C34878D82A}">
                    <a16:rowId xmlns:a16="http://schemas.microsoft.com/office/drawing/2014/main" val="1742006565"/>
                  </a:ext>
                </a:extLst>
              </a:tr>
              <a:tr h="493748">
                <a:tc>
                  <a:txBody>
                    <a:bodyPr/>
                    <a:lstStyle/>
                    <a:p>
                      <a:pPr algn="ctr"/>
                      <a:r>
                        <a:rPr lang="en-GB" sz="1200" dirty="0" smtClean="0"/>
                        <a:t>RE</a:t>
                      </a:r>
                      <a:endParaRPr lang="en-GB" sz="1200" dirty="0"/>
                    </a:p>
                  </a:txBody>
                  <a:tcPr anchor="ctr"/>
                </a:tc>
                <a:tc>
                  <a:txBody>
                    <a:bodyPr/>
                    <a:lstStyle/>
                    <a:p>
                      <a:r>
                        <a:rPr lang="en-GB" sz="1200" dirty="0" smtClean="0"/>
                        <a:t>This</a:t>
                      </a:r>
                      <a:r>
                        <a:rPr lang="en-GB" sz="1200" baseline="0" dirty="0" smtClean="0"/>
                        <a:t> term we will be looking at similarities and differences between 6 of the major world religion. We will then focus on Hinduism and </a:t>
                      </a:r>
                      <a:r>
                        <a:rPr lang="en-GB" sz="1200" dirty="0" smtClean="0"/>
                        <a:t>Christianity</a:t>
                      </a:r>
                      <a:r>
                        <a:rPr lang="en-GB" sz="1200" baseline="0" dirty="0" smtClean="0"/>
                        <a:t>. </a:t>
                      </a:r>
                    </a:p>
                  </a:txBody>
                  <a:tcPr/>
                </a:tc>
                <a:extLst>
                  <a:ext uri="{0D108BD9-81ED-4DB2-BD59-A6C34878D82A}">
                    <a16:rowId xmlns:a16="http://schemas.microsoft.com/office/drawing/2014/main" val="4108890372"/>
                  </a:ext>
                </a:extLst>
              </a:tr>
              <a:tr h="493748">
                <a:tc>
                  <a:txBody>
                    <a:bodyPr/>
                    <a:lstStyle/>
                    <a:p>
                      <a:pPr algn="ctr"/>
                      <a:r>
                        <a:rPr lang="en-GB" sz="1200" dirty="0" smtClean="0"/>
                        <a:t>MFL</a:t>
                      </a:r>
                      <a:endParaRPr lang="en-GB" sz="1200" dirty="0"/>
                    </a:p>
                  </a:txBody>
                  <a:tcPr anchor="ctr"/>
                </a:tc>
                <a:tc>
                  <a:txBody>
                    <a:bodyPr/>
                    <a:lstStyle/>
                    <a:p>
                      <a:r>
                        <a:rPr lang="en-GB" sz="1200" dirty="0" smtClean="0"/>
                        <a:t>French – The</a:t>
                      </a:r>
                      <a:r>
                        <a:rPr lang="en-GB" sz="1200" baseline="0" dirty="0" smtClean="0"/>
                        <a:t> School Environment, Telling the time</a:t>
                      </a:r>
                      <a:endParaRPr lang="en-GB" sz="1200" dirty="0"/>
                    </a:p>
                  </a:txBody>
                  <a:tcPr/>
                </a:tc>
                <a:extLst>
                  <a:ext uri="{0D108BD9-81ED-4DB2-BD59-A6C34878D82A}">
                    <a16:rowId xmlns:a16="http://schemas.microsoft.com/office/drawing/2014/main" val="122840230"/>
                  </a:ext>
                </a:extLst>
              </a:tr>
              <a:tr h="493748">
                <a:tc>
                  <a:txBody>
                    <a:bodyPr/>
                    <a:lstStyle/>
                    <a:p>
                      <a:pPr algn="ctr"/>
                      <a:r>
                        <a:rPr lang="en-GB" sz="1200" dirty="0" smtClean="0"/>
                        <a:t>Computing</a:t>
                      </a:r>
                      <a:endParaRPr lang="en-GB" sz="1200" dirty="0"/>
                    </a:p>
                  </a:txBody>
                  <a:tcPr anchor="ctr"/>
                </a:tc>
                <a:tc>
                  <a:txBody>
                    <a:bodyPr/>
                    <a:lstStyle/>
                    <a:p>
                      <a:r>
                        <a:rPr lang="en-GB" sz="1200" dirty="0" smtClean="0"/>
                        <a:t>Children will be</a:t>
                      </a:r>
                      <a:r>
                        <a:rPr lang="en-GB" sz="1200" baseline="0" dirty="0" smtClean="0"/>
                        <a:t> developing their knowledge of coding to understand how to debug, code and create their own programmes, as well as developing their computer literacy skills through a range of programmes.</a:t>
                      </a:r>
                      <a:endParaRPr lang="en-GB" sz="1200" dirty="0"/>
                    </a:p>
                  </a:txBody>
                  <a:tcPr/>
                </a:tc>
                <a:extLst>
                  <a:ext uri="{0D108BD9-81ED-4DB2-BD59-A6C34878D82A}">
                    <a16:rowId xmlns:a16="http://schemas.microsoft.com/office/drawing/2014/main" val="41368568"/>
                  </a:ext>
                </a:extLst>
              </a:tr>
            </a:tbl>
          </a:graphicData>
        </a:graphic>
      </p:graphicFrame>
      <p:sp>
        <p:nvSpPr>
          <p:cNvPr id="3" name="TextBox 2"/>
          <p:cNvSpPr txBox="1"/>
          <p:nvPr/>
        </p:nvSpPr>
        <p:spPr>
          <a:xfrm>
            <a:off x="235166" y="2726691"/>
            <a:ext cx="4527334" cy="1323439"/>
          </a:xfrm>
          <a:prstGeom prst="rect">
            <a:avLst/>
          </a:prstGeom>
          <a:noFill/>
        </p:spPr>
        <p:txBody>
          <a:bodyPr wrap="square" rtlCol="0">
            <a:spAutoFit/>
          </a:bodyPr>
          <a:lstStyle/>
          <a:p>
            <a:r>
              <a:rPr lang="en-GB" sz="1600" dirty="0" smtClean="0"/>
              <a:t>This term we will be looking at:</a:t>
            </a:r>
          </a:p>
          <a:p>
            <a:pPr marL="285750" indent="-285750">
              <a:buFont typeface="Arial" panose="020B0604020202020204" pitchFamily="34" charset="0"/>
              <a:buChar char="•"/>
            </a:pPr>
            <a:r>
              <a:rPr lang="en-GB" sz="1600" dirty="0" smtClean="0"/>
              <a:t>Place Value (including rounding and ordering)</a:t>
            </a:r>
          </a:p>
          <a:p>
            <a:pPr marL="285750" indent="-285750">
              <a:buFont typeface="Arial" panose="020B0604020202020204" pitchFamily="34" charset="0"/>
              <a:buChar char="•"/>
            </a:pPr>
            <a:r>
              <a:rPr lang="en-GB" sz="1600" dirty="0" smtClean="0"/>
              <a:t>Number (including addition, subtraction, multiplication, and division)</a:t>
            </a:r>
          </a:p>
          <a:p>
            <a:pPr marL="285750" indent="-285750">
              <a:buFont typeface="Arial" panose="020B0604020202020204" pitchFamily="34" charset="0"/>
              <a:buChar char="•"/>
            </a:pPr>
            <a:r>
              <a:rPr lang="en-GB" sz="1600" dirty="0" smtClean="0"/>
              <a:t>Fractions (Including decimals and percentages.</a:t>
            </a:r>
            <a:endParaRPr lang="en-GB" sz="1600" dirty="0"/>
          </a:p>
        </p:txBody>
      </p:sp>
      <p:sp>
        <p:nvSpPr>
          <p:cNvPr id="10" name="TextBox 9"/>
          <p:cNvSpPr txBox="1"/>
          <p:nvPr/>
        </p:nvSpPr>
        <p:spPr>
          <a:xfrm>
            <a:off x="209550" y="571967"/>
            <a:ext cx="4743450" cy="1815882"/>
          </a:xfrm>
          <a:prstGeom prst="rect">
            <a:avLst/>
          </a:prstGeom>
          <a:noFill/>
        </p:spPr>
        <p:txBody>
          <a:bodyPr wrap="square" rtlCol="0">
            <a:spAutoFit/>
          </a:bodyPr>
          <a:lstStyle/>
          <a:p>
            <a:r>
              <a:rPr lang="en-GB" sz="1600" dirty="0" smtClean="0"/>
              <a:t>This term, linking to our topic, we will be looking at:</a:t>
            </a:r>
          </a:p>
          <a:p>
            <a:pPr marL="285750" indent="-285750">
              <a:buFont typeface="Arial" panose="020B0604020202020204" pitchFamily="34" charset="0"/>
              <a:buChar char="•"/>
            </a:pPr>
            <a:r>
              <a:rPr lang="en-GB" sz="1600" dirty="0" smtClean="0"/>
              <a:t>Diary writing</a:t>
            </a:r>
          </a:p>
          <a:p>
            <a:pPr marL="285750" indent="-285750">
              <a:buFont typeface="Arial" panose="020B0604020202020204" pitchFamily="34" charset="0"/>
              <a:buChar char="•"/>
            </a:pPr>
            <a:r>
              <a:rPr lang="en-GB" sz="1600" dirty="0" smtClean="0"/>
              <a:t>Instructions</a:t>
            </a:r>
          </a:p>
          <a:p>
            <a:pPr marL="285750" indent="-285750">
              <a:buFont typeface="Arial" panose="020B0604020202020204" pitchFamily="34" charset="0"/>
              <a:buChar char="•"/>
            </a:pPr>
            <a:r>
              <a:rPr lang="en-GB" sz="1600" dirty="0" smtClean="0"/>
              <a:t>Explanation Texts</a:t>
            </a:r>
          </a:p>
          <a:p>
            <a:pPr marL="285750" indent="-285750">
              <a:buFont typeface="Arial" panose="020B0604020202020204" pitchFamily="34" charset="0"/>
              <a:buChar char="•"/>
            </a:pPr>
            <a:r>
              <a:rPr lang="en-GB" sz="1600" dirty="0" smtClean="0"/>
              <a:t>Narrative (story) writing</a:t>
            </a:r>
          </a:p>
          <a:p>
            <a:pPr marL="285750" indent="-285750">
              <a:buFont typeface="Arial" panose="020B0604020202020204" pitchFamily="34" charset="0"/>
              <a:buChar char="•"/>
            </a:pPr>
            <a:r>
              <a:rPr lang="en-GB" sz="1600" dirty="0" smtClean="0"/>
              <a:t>Poetry</a:t>
            </a:r>
          </a:p>
          <a:p>
            <a:pPr marL="285750" indent="-285750">
              <a:buFont typeface="Arial" panose="020B0604020202020204" pitchFamily="34" charset="0"/>
              <a:buChar char="•"/>
            </a:pPr>
            <a:r>
              <a:rPr lang="en-GB" sz="1600" dirty="0" smtClean="0"/>
              <a:t>Newspaper reports</a:t>
            </a:r>
            <a:endParaRPr lang="en-GB" sz="1600" dirty="0"/>
          </a:p>
        </p:txBody>
      </p:sp>
    </p:spTree>
    <p:extLst>
      <p:ext uri="{BB962C8B-B14F-4D97-AF65-F5344CB8AC3E}">
        <p14:creationId xmlns:p14="http://schemas.microsoft.com/office/powerpoint/2010/main" val="39777503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265</TotalTime>
  <Words>516</Words>
  <Application>Microsoft Office PowerPoint</Application>
  <PresentationFormat>A4 Paper (210x297 mm)</PresentationFormat>
  <Paragraphs>53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SassoonPrimaryInfant</vt:lpstr>
      <vt:lpstr>Office Theme</vt:lpstr>
      <vt:lpstr>PowerPoint Presentation</vt:lpstr>
      <vt:lpstr>PowerPoint Presentation</vt:lpstr>
    </vt:vector>
  </TitlesOfParts>
  <Company>Pondhu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Childs</dc:creator>
  <cp:lastModifiedBy>Heidi Horner</cp:lastModifiedBy>
  <cp:revision>26</cp:revision>
  <cp:lastPrinted>2019-09-18T16:36:01Z</cp:lastPrinted>
  <dcterms:created xsi:type="dcterms:W3CDTF">2019-01-14T13:30:07Z</dcterms:created>
  <dcterms:modified xsi:type="dcterms:W3CDTF">2021-09-15T20:01:02Z</dcterms:modified>
</cp:coreProperties>
</file>